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61" r:id="rId3"/>
    <p:sldId id="306" r:id="rId4"/>
    <p:sldId id="307" r:id="rId5"/>
    <p:sldId id="315" r:id="rId6"/>
    <p:sldId id="309" r:id="rId7"/>
    <p:sldId id="310" r:id="rId8"/>
    <p:sldId id="318" r:id="rId9"/>
    <p:sldId id="321" r:id="rId10"/>
    <p:sldId id="308" r:id="rId11"/>
    <p:sldId id="323" r:id="rId12"/>
    <p:sldId id="324" r:id="rId13"/>
  </p:sldIdLst>
  <p:sldSz cx="9144000" cy="5143500" type="screen16x9"/>
  <p:notesSz cx="6858000" cy="9144000"/>
  <p:embeddedFontLst>
    <p:embeddedFont>
      <p:font typeface="Katibeh" pitchFamily="2" charset="-78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E0809E-0D63-49BC-AEA6-B4FCB849C249}">
  <a:tblStyle styleId="{CAE0809E-0D63-49BC-AEA6-B4FCB849C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2FBF85-90E6-4D74-BD83-9EE5E61519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/>
    <p:restoredTop sz="87201"/>
  </p:normalViewPr>
  <p:slideViewPr>
    <p:cSldViewPr snapToGrid="0" snapToObjects="1">
      <p:cViewPr>
        <p:scale>
          <a:sx n="100" d="100"/>
          <a:sy n="100" d="100"/>
        </p:scale>
        <p:origin x="91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dogs and those with tongues out are more likely to be </a:t>
            </a:r>
            <a:r>
              <a:rPr lang="en-US" dirty="0" err="1"/>
              <a:t>miscategorizede</a:t>
            </a:r>
            <a:endParaRPr lang="en-US" dirty="0"/>
          </a:p>
          <a:p>
            <a:r>
              <a:rPr lang="en-US" dirty="0"/>
              <a:t>Miscategorized cats are often very grainy photos and/or have a lot of noise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822046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accuracy to test data</a:t>
            </a:r>
          </a:p>
          <a:p>
            <a:r>
              <a:rPr lang="en-US" dirty="0"/>
              <a:t>ABOUT 50 IMAGES</a:t>
            </a:r>
          </a:p>
          <a:p>
            <a:r>
              <a:rPr lang="en-US" dirty="0"/>
              <a:t>Favorite successes and failures</a:t>
            </a:r>
          </a:p>
          <a:p>
            <a:r>
              <a:rPr lang="en-US" dirty="0"/>
              <a:t>Hazel was </a:t>
            </a:r>
            <a:r>
              <a:rPr lang="en-US" dirty="0" err="1"/>
              <a:t>labreled</a:t>
            </a:r>
            <a:r>
              <a:rPr lang="en-US" dirty="0"/>
              <a:t> a dog on my </a:t>
            </a:r>
            <a:r>
              <a:rPr lang="en-US" dirty="0" err="1"/>
              <a:t>iphone</a:t>
            </a:r>
            <a:r>
              <a:rPr lang="en-US" dirty="0"/>
              <a:t> as well</a:t>
            </a:r>
          </a:p>
          <a:p>
            <a:r>
              <a:rPr lang="en-US" dirty="0"/>
              <a:t>Friend’s dog mislabeled as a cat</a:t>
            </a:r>
          </a:p>
        </p:txBody>
      </p:sp>
    </p:spTree>
    <p:extLst>
      <p:ext uri="{BB962C8B-B14F-4D97-AF65-F5344CB8AC3E}">
        <p14:creationId xmlns:p14="http://schemas.microsoft.com/office/powerpoint/2010/main" val="113524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might not need MORE data, but maybe augmentations will help it become more accurate?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36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bfe68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bfe68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Cats and dogs are the most popularly photographed, but also mislabeled, species.</a:t>
            </a:r>
            <a:r>
              <a:rPr lang="en-US" dirty="0">
                <a:effectLst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Nuances:  differentiating small dogs &amp; cats, breed diversity, fur length and texture,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bfe68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bfe68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97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cdf15f4c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cdf15f4c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Resized to the same image (150,150,3)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augmentation due to large sample size already, and varying image qualities and poses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Had to play with batch size and epochs to see what would actually optimize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17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amount of data made it very difficult to run</a:t>
            </a:r>
          </a:p>
          <a:p>
            <a:r>
              <a:rPr lang="en-US" dirty="0"/>
              <a:t>Even if I had </a:t>
            </a:r>
            <a:r>
              <a:rPr lang="en-US" dirty="0" err="1"/>
              <a:t>tensorflow</a:t>
            </a:r>
            <a:r>
              <a:rPr lang="en-US" dirty="0"/>
              <a:t> on </a:t>
            </a:r>
            <a:r>
              <a:rPr lang="en-US" dirty="0" err="1"/>
              <a:t>jupyter</a:t>
            </a:r>
            <a:r>
              <a:rPr lang="en-US" dirty="0"/>
              <a:t>, would still have needed to take advantage of Google’s GPUs</a:t>
            </a:r>
          </a:p>
          <a:p>
            <a:r>
              <a:rPr lang="en-US" dirty="0"/>
              <a:t>Play with batch &amp; epoch sizes to see which </a:t>
            </a:r>
            <a:r>
              <a:rPr lang="en-US" dirty="0" err="1"/>
              <a:t>fit_generator</a:t>
            </a:r>
            <a:r>
              <a:rPr lang="en-US" dirty="0"/>
              <a:t>() objects were optimizing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6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</a:t>
            </a:r>
            <a:r>
              <a:rPr lang="en-US" dirty="0" err="1"/>
              <a:t>resnet</a:t>
            </a:r>
            <a:r>
              <a:rPr lang="en-US" dirty="0"/>
              <a:t>; similar results to VGG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2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</a:t>
            </a:r>
            <a:r>
              <a:rPr lang="en-US" dirty="0" err="1"/>
              <a:t>elu</a:t>
            </a:r>
            <a:r>
              <a:rPr lang="en-US" dirty="0"/>
              <a:t> instead of </a:t>
            </a:r>
            <a:r>
              <a:rPr lang="en-US" dirty="0" err="1"/>
              <a:t>relu</a:t>
            </a:r>
            <a:r>
              <a:rPr lang="en-US" dirty="0"/>
              <a:t> with no success. surprised</a:t>
            </a:r>
          </a:p>
          <a:p>
            <a:r>
              <a:rPr lang="en-US" dirty="0"/>
              <a:t>Felt </a:t>
            </a:r>
            <a:r>
              <a:rPr lang="en-US" dirty="0" err="1"/>
              <a:t>tha</a:t>
            </a:r>
            <a:r>
              <a:rPr lang="en-US" dirty="0"/>
              <a:t> the baseline had the bare minimum layer count; tried adding and it went very badly. overfitting?</a:t>
            </a:r>
          </a:p>
        </p:txBody>
      </p:sp>
    </p:spTree>
    <p:extLst>
      <p:ext uri="{BB962C8B-B14F-4D97-AF65-F5344CB8AC3E}">
        <p14:creationId xmlns:p14="http://schemas.microsoft.com/office/powerpoint/2010/main" val="394029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more common for cats to be miscategorized as dogs</a:t>
            </a:r>
          </a:p>
        </p:txBody>
      </p:sp>
    </p:spTree>
    <p:extLst>
      <p:ext uri="{BB962C8B-B14F-4D97-AF65-F5344CB8AC3E}">
        <p14:creationId xmlns:p14="http://schemas.microsoft.com/office/powerpoint/2010/main" val="349548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BATCHES &amp; EPOCHS FOR RUNNING. 20 epochs, 589 batches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5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6575" y="1593050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000" y="3352000"/>
            <a:ext cx="343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609275" y="2573750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5"/>
          <p:cNvSpPr/>
          <p:nvPr/>
        </p:nvSpPr>
        <p:spPr>
          <a:xfrm flipH="1">
            <a:off x="-153" y="2615382"/>
            <a:ext cx="6115050" cy="2528568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 rot="10800000">
            <a:off x="7495543" y="62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955100" y="431263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956300" y="8251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4955100" y="15422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4956300" y="19360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5"/>
          </p:nvPr>
        </p:nvSpPr>
        <p:spPr>
          <a:xfrm>
            <a:off x="4955100" y="26539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6"/>
          </p:nvPr>
        </p:nvSpPr>
        <p:spPr>
          <a:xfrm>
            <a:off x="4956300" y="30477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7"/>
          </p:nvPr>
        </p:nvSpPr>
        <p:spPr>
          <a:xfrm>
            <a:off x="4955100" y="37656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8"/>
          </p:nvPr>
        </p:nvSpPr>
        <p:spPr>
          <a:xfrm>
            <a:off x="4956300" y="41594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layout 2">
  <p:cSld name="CUSTOM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9"/>
          <p:cNvGrpSpPr/>
          <p:nvPr/>
        </p:nvGrpSpPr>
        <p:grpSpPr>
          <a:xfrm rot="-2700000">
            <a:off x="4438231" y="383267"/>
            <a:ext cx="1327256" cy="1123593"/>
            <a:chOff x="2948475" y="1943850"/>
            <a:chExt cx="1472175" cy="1246275"/>
          </a:xfrm>
        </p:grpSpPr>
        <p:sp>
          <p:nvSpPr>
            <p:cNvPr id="197" name="Google Shape;197;p2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9"/>
          <p:cNvGrpSpPr/>
          <p:nvPr/>
        </p:nvGrpSpPr>
        <p:grpSpPr>
          <a:xfrm rot="-2700000">
            <a:off x="3416062" y="787213"/>
            <a:ext cx="840283" cy="711345"/>
            <a:chOff x="2948475" y="1943850"/>
            <a:chExt cx="1472175" cy="1246275"/>
          </a:xfrm>
        </p:grpSpPr>
        <p:sp>
          <p:nvSpPr>
            <p:cNvPr id="203" name="Google Shape;203;p2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9"/>
          <p:cNvSpPr/>
          <p:nvPr/>
        </p:nvSpPr>
        <p:spPr>
          <a:xfrm rot="10800000">
            <a:off x="2146025" y="2063121"/>
            <a:ext cx="6997981" cy="308037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951400" y="1635688"/>
            <a:ext cx="3069900" cy="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951400" y="2606613"/>
            <a:ext cx="30699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" name="Google Shape;211;p29"/>
          <p:cNvSpPr/>
          <p:nvPr/>
        </p:nvSpPr>
        <p:spPr>
          <a:xfrm rot="10800000" flipH="1">
            <a:off x="0" y="3833"/>
            <a:ext cx="1887870" cy="131718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200" y="1296100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68" r:id="rId4"/>
    <p:sldLayoutId id="2147483669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kaggle.com/competitions/dogs-vs-cats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264816" y="3013657"/>
            <a:ext cx="2253460" cy="1850098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39663" y="-35144"/>
            <a:ext cx="3672162" cy="2971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tx1"/>
                </a:solidFill>
              </a:rPr>
              <a:t>Cat or</a:t>
            </a:r>
            <a:br>
              <a:rPr lang="en" sz="8000" dirty="0">
                <a:solidFill>
                  <a:schemeClr val="tx1"/>
                </a:solidFill>
              </a:rPr>
            </a:br>
            <a:r>
              <a:rPr lang="en" sz="8000" dirty="0">
                <a:solidFill>
                  <a:schemeClr val="tx1"/>
                </a:solidFill>
              </a:rPr>
              <a:t>Dog </a:t>
            </a:r>
            <a:r>
              <a:rPr lang="en" sz="6000" dirty="0">
                <a:solidFill>
                  <a:schemeClr val="tx1"/>
                </a:solidFill>
              </a:rPr>
              <a:t>Classification</a:t>
            </a:r>
            <a:endParaRPr sz="6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D3A84-8E53-C848-A417-5C409FC27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62" y="11474"/>
            <a:ext cx="6570619" cy="5120551"/>
          </a:xfrm>
          <a:prstGeom prst="rect">
            <a:avLst/>
          </a:prstGeom>
        </p:spPr>
      </p:pic>
      <p:sp>
        <p:nvSpPr>
          <p:cNvPr id="13" name="Google Shape;239;p34">
            <a:extLst>
              <a:ext uri="{FF2B5EF4-FFF2-40B4-BE49-F238E27FC236}">
                <a16:creationId xmlns:a16="http://schemas.microsoft.com/office/drawing/2014/main" id="{988CB933-C677-D34F-9D62-D7643FDEF433}"/>
              </a:ext>
            </a:extLst>
          </p:cNvPr>
          <p:cNvSpPr txBox="1">
            <a:spLocks/>
          </p:cNvSpPr>
          <p:nvPr/>
        </p:nvSpPr>
        <p:spPr>
          <a:xfrm>
            <a:off x="35066" y="1539490"/>
            <a:ext cx="3328296" cy="374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Katibeh"/>
              <a:buNone/>
              <a:defRPr sz="52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using Neural Networks</a:t>
            </a:r>
          </a:p>
        </p:txBody>
      </p:sp>
      <p:pic>
        <p:nvPicPr>
          <p:cNvPr id="1026" name="Picture 2" descr="Robot Idea">
            <a:extLst>
              <a:ext uri="{FF2B5EF4-FFF2-40B4-BE49-F238E27FC236}">
                <a16:creationId xmlns:a16="http://schemas.microsoft.com/office/drawing/2014/main" id="{FCD0486A-4B3A-4736-43AB-9D20470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08" y="3460039"/>
            <a:ext cx="1484086" cy="14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D1E7-3444-1317-9B6D-16585BAD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29" y="-303718"/>
            <a:ext cx="5325464" cy="1814897"/>
          </a:xfrm>
        </p:spPr>
        <p:txBody>
          <a:bodyPr/>
          <a:lstStyle/>
          <a:p>
            <a:r>
              <a:rPr lang="en-US" dirty="0" err="1"/>
              <a:t>misCATegorizations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B49D20-1C03-2550-157F-528A80E6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6" y="1013138"/>
            <a:ext cx="1719477" cy="21691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32F48-338F-0BC5-84A5-4AF04CAA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39" y="3591732"/>
            <a:ext cx="1719476" cy="14387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208AC2-4212-CCCA-4E91-EFE9B75FB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66" y="467847"/>
            <a:ext cx="2515575" cy="2342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CC8099-110B-1015-0333-E5024E9C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890" y="2969720"/>
            <a:ext cx="2541495" cy="19794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91CD-574E-A89C-7136-8EF85C30A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55" y="1047860"/>
            <a:ext cx="1818447" cy="21691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F3992-F466-6645-FADC-11CE98DA0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369" y="3510409"/>
            <a:ext cx="1646984" cy="14387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592946-314C-E2B0-7A02-534E2DB54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105" y="1047860"/>
            <a:ext cx="1347371" cy="18682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64168-0566-0DE6-6163-1C96794170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0104" y="3108052"/>
            <a:ext cx="1347371" cy="18816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73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D1E7-3444-1317-9B6D-16585BAD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879" y="93138"/>
            <a:ext cx="3680575" cy="2101071"/>
          </a:xfrm>
        </p:spPr>
        <p:txBody>
          <a:bodyPr/>
          <a:lstStyle/>
          <a:p>
            <a:r>
              <a:rPr lang="en-US" sz="4400" dirty="0"/>
              <a:t>Applying the model to personal pictures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78C01B-4C77-2C0B-7F91-609074D886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BE6213-BE4C-E776-DCA4-423E4452B50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A791100-9C88-4EAB-12BA-84CA79147F4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C48DF7-05AE-72EA-C288-48FC4D37130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0F5B3C-298E-176D-1499-245AC38A4886}"/>
              </a:ext>
            </a:extLst>
          </p:cNvPr>
          <p:cNvGrpSpPr/>
          <p:nvPr/>
        </p:nvGrpSpPr>
        <p:grpSpPr>
          <a:xfrm>
            <a:off x="352280" y="594535"/>
            <a:ext cx="2968386" cy="2164268"/>
            <a:chOff x="352280" y="594535"/>
            <a:chExt cx="2968386" cy="21642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C8A93E-582D-1572-F036-F19A6D65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0" y="594535"/>
              <a:ext cx="2953006" cy="2164268"/>
            </a:xfrm>
            <a:prstGeom prst="rect">
              <a:avLst/>
            </a:prstGeom>
            <a:ln w="76200">
              <a:solidFill>
                <a:srgbClr val="92D050"/>
              </a:solidFill>
            </a:ln>
          </p:spPr>
        </p:pic>
        <p:pic>
          <p:nvPicPr>
            <p:cNvPr id="1028" name="Picture 4" descr="White Check In Green Circle">
              <a:extLst>
                <a:ext uri="{FF2B5EF4-FFF2-40B4-BE49-F238E27FC236}">
                  <a16:creationId xmlns:a16="http://schemas.microsoft.com/office/drawing/2014/main" id="{864A4976-5857-3EFD-D17D-BBDEE52A4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544" y="2171818"/>
              <a:ext cx="576122" cy="57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0292C1-2A05-49E6-32F2-F8E50E09D638}"/>
              </a:ext>
            </a:extLst>
          </p:cNvPr>
          <p:cNvGrpSpPr/>
          <p:nvPr/>
        </p:nvGrpSpPr>
        <p:grpSpPr>
          <a:xfrm>
            <a:off x="319571" y="3043487"/>
            <a:ext cx="1690429" cy="1818383"/>
            <a:chOff x="319571" y="3043487"/>
            <a:chExt cx="1690429" cy="18183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93CBFB-F341-BBE8-2A88-54759D8C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421" y="3043487"/>
              <a:ext cx="1661579" cy="1795919"/>
            </a:xfrm>
            <a:prstGeom prst="rect">
              <a:avLst/>
            </a:prstGeom>
            <a:ln w="76200">
              <a:solidFill>
                <a:srgbClr val="92D050"/>
              </a:solidFill>
            </a:ln>
          </p:spPr>
        </p:pic>
        <p:pic>
          <p:nvPicPr>
            <p:cNvPr id="15" name="Picture 4" descr="White Check In Green Circle">
              <a:extLst>
                <a:ext uri="{FF2B5EF4-FFF2-40B4-BE49-F238E27FC236}">
                  <a16:creationId xmlns:a16="http://schemas.microsoft.com/office/drawing/2014/main" id="{962CD10A-86D3-B5C8-6055-C1E4C79FB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71" y="4285748"/>
              <a:ext cx="576122" cy="57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1C55B2-A776-EB81-023F-E2DC7057151E}"/>
              </a:ext>
            </a:extLst>
          </p:cNvPr>
          <p:cNvGrpSpPr/>
          <p:nvPr/>
        </p:nvGrpSpPr>
        <p:grpSpPr>
          <a:xfrm>
            <a:off x="2538683" y="3061012"/>
            <a:ext cx="2178900" cy="1790694"/>
            <a:chOff x="2538683" y="3061012"/>
            <a:chExt cx="2178900" cy="17906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9BC1F-0027-5579-96DA-26011884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683" y="3061012"/>
              <a:ext cx="2178900" cy="1778394"/>
            </a:xfrm>
            <a:prstGeom prst="rect">
              <a:avLst/>
            </a:prstGeom>
            <a:ln w="76200">
              <a:solidFill>
                <a:srgbClr val="92D050"/>
              </a:solidFill>
            </a:ln>
          </p:spPr>
        </p:pic>
        <p:pic>
          <p:nvPicPr>
            <p:cNvPr id="17" name="Picture 4" descr="White Check In Green Circle">
              <a:extLst>
                <a:ext uri="{FF2B5EF4-FFF2-40B4-BE49-F238E27FC236}">
                  <a16:creationId xmlns:a16="http://schemas.microsoft.com/office/drawing/2014/main" id="{0A65A274-29C0-CEE4-34E0-BBD9D2267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461" y="4275584"/>
              <a:ext cx="576122" cy="57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48747D-FC62-9AFF-B304-9AE6EBB2D3F6}"/>
              </a:ext>
            </a:extLst>
          </p:cNvPr>
          <p:cNvGrpSpPr/>
          <p:nvPr/>
        </p:nvGrpSpPr>
        <p:grpSpPr>
          <a:xfrm>
            <a:off x="5119805" y="2184477"/>
            <a:ext cx="1679648" cy="2690093"/>
            <a:chOff x="5119805" y="2184477"/>
            <a:chExt cx="1679648" cy="2690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84FCFE-B4FA-1CE3-1797-93BCB976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9805" y="2184477"/>
              <a:ext cx="1672735" cy="2690093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  <p:pic>
          <p:nvPicPr>
            <p:cNvPr id="1030" name="Picture 6" descr="Red Cross">
              <a:extLst>
                <a:ext uri="{FF2B5EF4-FFF2-40B4-BE49-F238E27FC236}">
                  <a16:creationId xmlns:a16="http://schemas.microsoft.com/office/drawing/2014/main" id="{FED82F2D-9C58-8F8F-E453-08FF9B5D2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5898">
              <a:off x="6335845" y="4409159"/>
              <a:ext cx="463608" cy="46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DC9A86-9B61-C661-7CAE-8859461BCA7E}"/>
              </a:ext>
            </a:extLst>
          </p:cNvPr>
          <p:cNvGrpSpPr/>
          <p:nvPr/>
        </p:nvGrpSpPr>
        <p:grpSpPr>
          <a:xfrm>
            <a:off x="7122967" y="2406530"/>
            <a:ext cx="1803062" cy="2540863"/>
            <a:chOff x="7122967" y="2406530"/>
            <a:chExt cx="1803062" cy="25408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7297A7-8FBF-19F4-C177-1B18AEBE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22967" y="2406530"/>
              <a:ext cx="1803062" cy="2524286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  <p:pic>
          <p:nvPicPr>
            <p:cNvPr id="19" name="Picture 6" descr="Red Cross">
              <a:extLst>
                <a:ext uri="{FF2B5EF4-FFF2-40B4-BE49-F238E27FC236}">
                  <a16:creationId xmlns:a16="http://schemas.microsoft.com/office/drawing/2014/main" id="{4F767B90-71DF-3518-1E6B-63B17FE2A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5898">
              <a:off x="8403278" y="4483785"/>
              <a:ext cx="463608" cy="46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F07AD5-6A2D-B7CA-771F-FF0BC1039B98}"/>
              </a:ext>
            </a:extLst>
          </p:cNvPr>
          <p:cNvGrpSpPr/>
          <p:nvPr/>
        </p:nvGrpSpPr>
        <p:grpSpPr>
          <a:xfrm>
            <a:off x="7261948" y="270793"/>
            <a:ext cx="1664081" cy="1745759"/>
            <a:chOff x="7166454" y="259815"/>
            <a:chExt cx="1664081" cy="17457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8670EA-E2CD-F633-BE6B-5D6AF544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6454" y="259815"/>
              <a:ext cx="1660933" cy="1745517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  <p:pic>
          <p:nvPicPr>
            <p:cNvPr id="20" name="Picture 6" descr="Red Cross">
              <a:extLst>
                <a:ext uri="{FF2B5EF4-FFF2-40B4-BE49-F238E27FC236}">
                  <a16:creationId xmlns:a16="http://schemas.microsoft.com/office/drawing/2014/main" id="{ED789428-FAA9-F4DE-2F3A-6652288FE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5898">
              <a:off x="8366927" y="1541966"/>
              <a:ext cx="463608" cy="46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962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21200" y="1819582"/>
            <a:ext cx="2065298" cy="1506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Future Work</a:t>
            </a:r>
            <a:endParaRPr sz="6000"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713489" y="1617743"/>
            <a:ext cx="2384037" cy="713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/>
              <a:t>Architecture</a:t>
            </a:r>
            <a:endParaRPr sz="4000" b="0" dirty="0"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2"/>
          </p:nvPr>
        </p:nvSpPr>
        <p:spPr>
          <a:xfrm>
            <a:off x="4181755" y="2189403"/>
            <a:ext cx="5230084" cy="1658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2000" dirty="0"/>
              <a:t>Adding an RNN layer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2000" dirty="0"/>
              <a:t>Testing other transfer learning methods, such as </a:t>
            </a:r>
            <a:r>
              <a:rPr lang="en-US" sz="2000" dirty="0" err="1"/>
              <a:t>AlexNet</a:t>
            </a:r>
            <a:r>
              <a:rPr lang="en-US" sz="2000" dirty="0"/>
              <a:t> and </a:t>
            </a:r>
            <a:r>
              <a:rPr lang="en-US" sz="2000" dirty="0" err="1"/>
              <a:t>GoogLeNet</a:t>
            </a:r>
            <a:endParaRPr lang="en-US" sz="20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endParaRPr sz="2000" dirty="0"/>
          </a:p>
        </p:txBody>
      </p:sp>
      <p:sp>
        <p:nvSpPr>
          <p:cNvPr id="2" name="Google Shape;254;p36">
            <a:extLst>
              <a:ext uri="{FF2B5EF4-FFF2-40B4-BE49-F238E27FC236}">
                <a16:creationId xmlns:a16="http://schemas.microsoft.com/office/drawing/2014/main" id="{E1FDA46E-9185-5901-73E5-C24F4DFA2829}"/>
              </a:ext>
            </a:extLst>
          </p:cNvPr>
          <p:cNvSpPr txBox="1">
            <a:spLocks/>
          </p:cNvSpPr>
          <p:nvPr/>
        </p:nvSpPr>
        <p:spPr>
          <a:xfrm>
            <a:off x="4413312" y="3571703"/>
            <a:ext cx="4972465" cy="5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en-US" sz="4000" dirty="0"/>
              <a:t>Multi-Subject Detection</a:t>
            </a:r>
          </a:p>
        </p:txBody>
      </p:sp>
      <p:grpSp>
        <p:nvGrpSpPr>
          <p:cNvPr id="3" name="Google Shape;256;p36">
            <a:extLst>
              <a:ext uri="{FF2B5EF4-FFF2-40B4-BE49-F238E27FC236}">
                <a16:creationId xmlns:a16="http://schemas.microsoft.com/office/drawing/2014/main" id="{B5771C67-DFAC-2FE3-4572-8D55D26913E7}"/>
              </a:ext>
            </a:extLst>
          </p:cNvPr>
          <p:cNvGrpSpPr/>
          <p:nvPr/>
        </p:nvGrpSpPr>
        <p:grpSpPr>
          <a:xfrm>
            <a:off x="3628217" y="3910798"/>
            <a:ext cx="553538" cy="468599"/>
            <a:chOff x="2948475" y="1943850"/>
            <a:chExt cx="1472175" cy="1246275"/>
          </a:xfrm>
        </p:grpSpPr>
        <p:sp>
          <p:nvSpPr>
            <p:cNvPr id="4" name="Google Shape;257;p36">
              <a:extLst>
                <a:ext uri="{FF2B5EF4-FFF2-40B4-BE49-F238E27FC236}">
                  <a16:creationId xmlns:a16="http://schemas.microsoft.com/office/drawing/2014/main" id="{6A11310F-3D84-602A-D447-5780E7BC6BA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" name="Google Shape;258;p36">
              <a:extLst>
                <a:ext uri="{FF2B5EF4-FFF2-40B4-BE49-F238E27FC236}">
                  <a16:creationId xmlns:a16="http://schemas.microsoft.com/office/drawing/2014/main" id="{E713AA7E-07BF-5F90-9F5D-4AFED5ADB06F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" name="Google Shape;259;p36">
              <a:extLst>
                <a:ext uri="{FF2B5EF4-FFF2-40B4-BE49-F238E27FC236}">
                  <a16:creationId xmlns:a16="http://schemas.microsoft.com/office/drawing/2014/main" id="{5DB2F05B-D17B-1ADD-F896-5EE19C15DA4F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" name="Google Shape;260;p36">
              <a:extLst>
                <a:ext uri="{FF2B5EF4-FFF2-40B4-BE49-F238E27FC236}">
                  <a16:creationId xmlns:a16="http://schemas.microsoft.com/office/drawing/2014/main" id="{B13AC8C2-750E-E571-EFF7-F9840B6209A3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261;p36">
              <a:extLst>
                <a:ext uri="{FF2B5EF4-FFF2-40B4-BE49-F238E27FC236}">
                  <a16:creationId xmlns:a16="http://schemas.microsoft.com/office/drawing/2014/main" id="{22C1DD62-BDF0-2D26-C925-2B8999BD3269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" name="Google Shape;255;p36">
            <a:extLst>
              <a:ext uri="{FF2B5EF4-FFF2-40B4-BE49-F238E27FC236}">
                <a16:creationId xmlns:a16="http://schemas.microsoft.com/office/drawing/2014/main" id="{95DF8EE9-6773-C456-DB08-FC3A3586F26D}"/>
              </a:ext>
            </a:extLst>
          </p:cNvPr>
          <p:cNvSpPr txBox="1">
            <a:spLocks/>
          </p:cNvSpPr>
          <p:nvPr/>
        </p:nvSpPr>
        <p:spPr>
          <a:xfrm>
            <a:off x="5099357" y="4272238"/>
            <a:ext cx="3641592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Identify if multiple faces/species are detected</a:t>
            </a:r>
          </a:p>
        </p:txBody>
      </p:sp>
      <p:grpSp>
        <p:nvGrpSpPr>
          <p:cNvPr id="12" name="Google Shape;256;p36">
            <a:extLst>
              <a:ext uri="{FF2B5EF4-FFF2-40B4-BE49-F238E27FC236}">
                <a16:creationId xmlns:a16="http://schemas.microsoft.com/office/drawing/2014/main" id="{3E37DC0A-881F-7DD0-B8FB-CBBC25FD2F63}"/>
              </a:ext>
            </a:extLst>
          </p:cNvPr>
          <p:cNvGrpSpPr/>
          <p:nvPr/>
        </p:nvGrpSpPr>
        <p:grpSpPr>
          <a:xfrm>
            <a:off x="2973224" y="2337450"/>
            <a:ext cx="553538" cy="468599"/>
            <a:chOff x="2948475" y="1943850"/>
            <a:chExt cx="1472175" cy="1246275"/>
          </a:xfrm>
        </p:grpSpPr>
        <p:sp>
          <p:nvSpPr>
            <p:cNvPr id="13" name="Google Shape;257;p36">
              <a:extLst>
                <a:ext uri="{FF2B5EF4-FFF2-40B4-BE49-F238E27FC236}">
                  <a16:creationId xmlns:a16="http://schemas.microsoft.com/office/drawing/2014/main" id="{B59A55B8-3265-B71C-242C-092148797DB0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8;p36">
              <a:extLst>
                <a:ext uri="{FF2B5EF4-FFF2-40B4-BE49-F238E27FC236}">
                  <a16:creationId xmlns:a16="http://schemas.microsoft.com/office/drawing/2014/main" id="{85F9E5C4-9BDC-FDB0-2365-ABCFE316080F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9;p36">
              <a:extLst>
                <a:ext uri="{FF2B5EF4-FFF2-40B4-BE49-F238E27FC236}">
                  <a16:creationId xmlns:a16="http://schemas.microsoft.com/office/drawing/2014/main" id="{DD252835-1BFA-F5E5-05D7-B42AD9710363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;p36">
              <a:extLst>
                <a:ext uri="{FF2B5EF4-FFF2-40B4-BE49-F238E27FC236}">
                  <a16:creationId xmlns:a16="http://schemas.microsoft.com/office/drawing/2014/main" id="{56874BCF-25A5-E161-2957-0683D3B92080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;p36">
              <a:extLst>
                <a:ext uri="{FF2B5EF4-FFF2-40B4-BE49-F238E27FC236}">
                  <a16:creationId xmlns:a16="http://schemas.microsoft.com/office/drawing/2014/main" id="{82C8AEF8-3D4E-6F0F-088A-0258B8B09AA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E1FE8D-78E6-8B0E-0FCA-FAC8504EC797}"/>
              </a:ext>
            </a:extLst>
          </p:cNvPr>
          <p:cNvGrpSpPr/>
          <p:nvPr/>
        </p:nvGrpSpPr>
        <p:grpSpPr>
          <a:xfrm>
            <a:off x="2110894" y="105751"/>
            <a:ext cx="5382130" cy="1240489"/>
            <a:chOff x="2110894" y="105751"/>
            <a:chExt cx="5382130" cy="1240489"/>
          </a:xfrm>
        </p:grpSpPr>
        <p:sp>
          <p:nvSpPr>
            <p:cNvPr id="35" name="Google Shape;254;p36">
              <a:extLst>
                <a:ext uri="{FF2B5EF4-FFF2-40B4-BE49-F238E27FC236}">
                  <a16:creationId xmlns:a16="http://schemas.microsoft.com/office/drawing/2014/main" id="{626A5097-A32E-7E4B-8770-071E3C75E7E9}"/>
                </a:ext>
              </a:extLst>
            </p:cNvPr>
            <p:cNvSpPr txBox="1">
              <a:spLocks/>
            </p:cNvSpPr>
            <p:nvPr/>
          </p:nvSpPr>
          <p:spPr>
            <a:xfrm>
              <a:off x="2981400" y="105751"/>
              <a:ext cx="3223724" cy="618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1pPr>
              <a:lvl2pPr marL="914400" marR="0" lvl="1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2pPr>
              <a:lvl3pPr marL="1371600" marR="0" lvl="2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3pPr>
              <a:lvl4pPr marL="1828800" marR="0" lvl="3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4pPr>
              <a:lvl5pPr marL="2286000" marR="0" lvl="4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5pPr>
              <a:lvl6pPr marL="2743200" marR="0" lvl="5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6pPr>
              <a:lvl7pPr marL="3200400" marR="0" lvl="6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7pPr>
              <a:lvl8pPr marL="3657600" marR="0" lvl="7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8pPr>
              <a:lvl9pPr marL="4114800" marR="0" lvl="8" indent="-3048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2400" b="0" i="0" u="none" strike="noStrike" cap="none">
                  <a:solidFill>
                    <a:schemeClr val="accent4"/>
                  </a:solidFill>
                  <a:latin typeface="Katibeh"/>
                  <a:ea typeface="Katibeh"/>
                  <a:cs typeface="Katibeh"/>
                  <a:sym typeface="Katibeh"/>
                </a:defRPr>
              </a:lvl9pPr>
            </a:lstStyle>
            <a:p>
              <a:pPr marL="0" indent="0"/>
              <a:r>
                <a:rPr lang="en-US" sz="4000" dirty="0"/>
                <a:t>Augmentation</a:t>
              </a:r>
            </a:p>
          </p:txBody>
        </p:sp>
        <p:sp>
          <p:nvSpPr>
            <p:cNvPr id="36" name="Google Shape;255;p36">
              <a:extLst>
                <a:ext uri="{FF2B5EF4-FFF2-40B4-BE49-F238E27FC236}">
                  <a16:creationId xmlns:a16="http://schemas.microsoft.com/office/drawing/2014/main" id="{7A40CE63-919E-6146-866D-D4E7A9B5695C}"/>
                </a:ext>
              </a:extLst>
            </p:cNvPr>
            <p:cNvSpPr txBox="1">
              <a:spLocks/>
            </p:cNvSpPr>
            <p:nvPr/>
          </p:nvSpPr>
          <p:spPr>
            <a:xfrm>
              <a:off x="2981400" y="647209"/>
              <a:ext cx="4511624" cy="554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2000" dirty="0"/>
                <a:t>Created stretched and flipped versions of each image</a:t>
              </a:r>
            </a:p>
          </p:txBody>
        </p:sp>
        <p:grpSp>
          <p:nvGrpSpPr>
            <p:cNvPr id="37" name="Google Shape;256;p36">
              <a:extLst>
                <a:ext uri="{FF2B5EF4-FFF2-40B4-BE49-F238E27FC236}">
                  <a16:creationId xmlns:a16="http://schemas.microsoft.com/office/drawing/2014/main" id="{E69CD2A5-C5D5-004C-8F5A-56C9E9F196DB}"/>
                </a:ext>
              </a:extLst>
            </p:cNvPr>
            <p:cNvGrpSpPr/>
            <p:nvPr/>
          </p:nvGrpSpPr>
          <p:grpSpPr>
            <a:xfrm>
              <a:off x="2110894" y="733307"/>
              <a:ext cx="553538" cy="468599"/>
              <a:chOff x="2948475" y="1943850"/>
              <a:chExt cx="1472175" cy="1246275"/>
            </a:xfrm>
          </p:grpSpPr>
          <p:sp>
            <p:nvSpPr>
              <p:cNvPr id="38" name="Google Shape;257;p36">
                <a:extLst>
                  <a:ext uri="{FF2B5EF4-FFF2-40B4-BE49-F238E27FC236}">
                    <a16:creationId xmlns:a16="http://schemas.microsoft.com/office/drawing/2014/main" id="{49E47C56-D56F-FB41-85E2-BBDEC63CD613}"/>
                  </a:ext>
                </a:extLst>
              </p:cNvPr>
              <p:cNvSpPr/>
              <p:nvPr/>
            </p:nvSpPr>
            <p:spPr>
              <a:xfrm>
                <a:off x="3213600" y="2453350"/>
                <a:ext cx="942575" cy="736775"/>
              </a:xfrm>
              <a:custGeom>
                <a:avLst/>
                <a:gdLst/>
                <a:ahLst/>
                <a:cxnLst/>
                <a:rect l="l" t="t" r="r" b="b"/>
                <a:pathLst>
                  <a:path w="37703" h="29471" extrusionOk="0">
                    <a:moveTo>
                      <a:pt x="18852" y="0"/>
                    </a:moveTo>
                    <a:cubicBezTo>
                      <a:pt x="18852" y="0"/>
                      <a:pt x="11420" y="163"/>
                      <a:pt x="9711" y="6564"/>
                    </a:cubicBezTo>
                    <a:cubicBezTo>
                      <a:pt x="8029" y="12938"/>
                      <a:pt x="1" y="10009"/>
                      <a:pt x="1" y="21130"/>
                    </a:cubicBezTo>
                    <a:cubicBezTo>
                      <a:pt x="1" y="26690"/>
                      <a:pt x="9426" y="29470"/>
                      <a:pt x="18852" y="29470"/>
                    </a:cubicBezTo>
                    <a:cubicBezTo>
                      <a:pt x="28277" y="29470"/>
                      <a:pt x="37703" y="26690"/>
                      <a:pt x="37703" y="21130"/>
                    </a:cubicBezTo>
                    <a:cubicBezTo>
                      <a:pt x="37703" y="10009"/>
                      <a:pt x="29647" y="12938"/>
                      <a:pt x="27965" y="6564"/>
                    </a:cubicBezTo>
                    <a:cubicBezTo>
                      <a:pt x="26256" y="163"/>
                      <a:pt x="18852" y="0"/>
                      <a:pt x="18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58;p36">
                <a:extLst>
                  <a:ext uri="{FF2B5EF4-FFF2-40B4-BE49-F238E27FC236}">
                    <a16:creationId xmlns:a16="http://schemas.microsoft.com/office/drawing/2014/main" id="{A5604C2A-9089-224D-9403-2887117DAFAE}"/>
                  </a:ext>
                </a:extLst>
              </p:cNvPr>
              <p:cNvSpPr/>
              <p:nvPr/>
            </p:nvSpPr>
            <p:spPr>
              <a:xfrm>
                <a:off x="2948475" y="2256100"/>
                <a:ext cx="397375" cy="440625"/>
              </a:xfrm>
              <a:custGeom>
                <a:avLst/>
                <a:gdLst/>
                <a:ahLst/>
                <a:cxnLst/>
                <a:rect l="l" t="t" r="r" b="b"/>
                <a:pathLst>
                  <a:path w="15895" h="17625" extrusionOk="0">
                    <a:moveTo>
                      <a:pt x="6590" y="0"/>
                    </a:moveTo>
                    <a:cubicBezTo>
                      <a:pt x="6012" y="0"/>
                      <a:pt x="5439" y="96"/>
                      <a:pt x="4882" y="296"/>
                    </a:cubicBezTo>
                    <a:cubicBezTo>
                      <a:pt x="1438" y="1516"/>
                      <a:pt x="0" y="6344"/>
                      <a:pt x="1682" y="11064"/>
                    </a:cubicBezTo>
                    <a:cubicBezTo>
                      <a:pt x="3094" y="15004"/>
                      <a:pt x="6266" y="17625"/>
                      <a:pt x="9286" y="17625"/>
                    </a:cubicBezTo>
                    <a:cubicBezTo>
                      <a:pt x="9862" y="17625"/>
                      <a:pt x="10433" y="17529"/>
                      <a:pt x="10985" y="17329"/>
                    </a:cubicBezTo>
                    <a:cubicBezTo>
                      <a:pt x="14457" y="16109"/>
                      <a:pt x="15895" y="11281"/>
                      <a:pt x="14186" y="6588"/>
                    </a:cubicBezTo>
                    <a:cubicBezTo>
                      <a:pt x="12774" y="2625"/>
                      <a:pt x="9620" y="0"/>
                      <a:pt x="6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59;p36">
                <a:extLst>
                  <a:ext uri="{FF2B5EF4-FFF2-40B4-BE49-F238E27FC236}">
                    <a16:creationId xmlns:a16="http://schemas.microsoft.com/office/drawing/2014/main" id="{833CAC48-87BE-CF40-9781-E882FB7FDFA6}"/>
                  </a:ext>
                </a:extLst>
              </p:cNvPr>
              <p:cNvSpPr/>
              <p:nvPr/>
            </p:nvSpPr>
            <p:spPr>
              <a:xfrm>
                <a:off x="4021900" y="2256100"/>
                <a:ext cx="398750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15950" h="17588" extrusionOk="0">
                    <a:moveTo>
                      <a:pt x="9370" y="1"/>
                    </a:moveTo>
                    <a:cubicBezTo>
                      <a:pt x="6365" y="1"/>
                      <a:pt x="3209" y="2573"/>
                      <a:pt x="1763" y="6480"/>
                    </a:cubicBezTo>
                    <a:cubicBezTo>
                      <a:pt x="0" y="11172"/>
                      <a:pt x="1384" y="16000"/>
                      <a:pt x="4828" y="17275"/>
                    </a:cubicBezTo>
                    <a:cubicBezTo>
                      <a:pt x="5400" y="17486"/>
                      <a:pt x="5992" y="17587"/>
                      <a:pt x="6590" y="17587"/>
                    </a:cubicBezTo>
                    <a:cubicBezTo>
                      <a:pt x="9600" y="17587"/>
                      <a:pt x="12765" y="15032"/>
                      <a:pt x="14213" y="11118"/>
                    </a:cubicBezTo>
                    <a:cubicBezTo>
                      <a:pt x="15949" y="6426"/>
                      <a:pt x="14566" y="1598"/>
                      <a:pt x="11148" y="323"/>
                    </a:cubicBezTo>
                    <a:cubicBezTo>
                      <a:pt x="10572" y="105"/>
                      <a:pt x="9974" y="1"/>
                      <a:pt x="93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0;p36">
                <a:extLst>
                  <a:ext uri="{FF2B5EF4-FFF2-40B4-BE49-F238E27FC236}">
                    <a16:creationId xmlns:a16="http://schemas.microsoft.com/office/drawing/2014/main" id="{7172DCB8-77BE-C54A-AB9E-9B1457AB7190}"/>
                  </a:ext>
                </a:extLst>
              </p:cNvPr>
              <p:cNvSpPr/>
              <p:nvPr/>
            </p:nvSpPr>
            <p:spPr>
              <a:xfrm>
                <a:off x="3280050" y="1943850"/>
                <a:ext cx="388575" cy="444650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17786" extrusionOk="0">
                    <a:moveTo>
                      <a:pt x="6636" y="1"/>
                    </a:moveTo>
                    <a:cubicBezTo>
                      <a:pt x="6166" y="1"/>
                      <a:pt x="5697" y="65"/>
                      <a:pt x="5236" y="200"/>
                    </a:cubicBezTo>
                    <a:cubicBezTo>
                      <a:pt x="1710" y="1231"/>
                      <a:pt x="1" y="5950"/>
                      <a:pt x="1384" y="10751"/>
                    </a:cubicBezTo>
                    <a:cubicBezTo>
                      <a:pt x="2586" y="14924"/>
                      <a:pt x="5756" y="17786"/>
                      <a:pt x="8881" y="17786"/>
                    </a:cubicBezTo>
                    <a:cubicBezTo>
                      <a:pt x="9351" y="17786"/>
                      <a:pt x="9820" y="17721"/>
                      <a:pt x="10281" y="17586"/>
                    </a:cubicBezTo>
                    <a:cubicBezTo>
                      <a:pt x="13807" y="16556"/>
                      <a:pt x="15543" y="11836"/>
                      <a:pt x="14159" y="7035"/>
                    </a:cubicBezTo>
                    <a:cubicBezTo>
                      <a:pt x="12933" y="2862"/>
                      <a:pt x="9760" y="1"/>
                      <a:pt x="66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1;p36">
                <a:extLst>
                  <a:ext uri="{FF2B5EF4-FFF2-40B4-BE49-F238E27FC236}">
                    <a16:creationId xmlns:a16="http://schemas.microsoft.com/office/drawing/2014/main" id="{3233CA31-0A22-8D4A-AA7E-3ED210A6ADBA}"/>
                  </a:ext>
                </a:extLst>
              </p:cNvPr>
              <p:cNvSpPr/>
              <p:nvPr/>
            </p:nvSpPr>
            <p:spPr>
              <a:xfrm>
                <a:off x="3687600" y="1944500"/>
                <a:ext cx="38925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15570" h="17762" extrusionOk="0">
                    <a:moveTo>
                      <a:pt x="8934" y="0"/>
                    </a:moveTo>
                    <a:cubicBezTo>
                      <a:pt x="5824" y="0"/>
                      <a:pt x="2635" y="2840"/>
                      <a:pt x="1411" y="7009"/>
                    </a:cubicBezTo>
                    <a:cubicBezTo>
                      <a:pt x="0" y="11810"/>
                      <a:pt x="1709" y="16530"/>
                      <a:pt x="5235" y="17560"/>
                    </a:cubicBezTo>
                    <a:cubicBezTo>
                      <a:pt x="5699" y="17696"/>
                      <a:pt x="6171" y="17761"/>
                      <a:pt x="6644" y="17761"/>
                    </a:cubicBezTo>
                    <a:cubicBezTo>
                      <a:pt x="9766" y="17761"/>
                      <a:pt x="12934" y="14922"/>
                      <a:pt x="14159" y="10752"/>
                    </a:cubicBezTo>
                    <a:cubicBezTo>
                      <a:pt x="15569" y="5951"/>
                      <a:pt x="13860" y="1232"/>
                      <a:pt x="10334" y="201"/>
                    </a:cubicBezTo>
                    <a:cubicBezTo>
                      <a:pt x="9874" y="66"/>
                      <a:pt x="9405" y="0"/>
                      <a:pt x="8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55;p36">
              <a:extLst>
                <a:ext uri="{FF2B5EF4-FFF2-40B4-BE49-F238E27FC236}">
                  <a16:creationId xmlns:a16="http://schemas.microsoft.com/office/drawing/2014/main" id="{51A33F0D-84AF-CF2A-9957-94AD1FFF430F}"/>
                </a:ext>
              </a:extLst>
            </p:cNvPr>
            <p:cNvSpPr txBox="1">
              <a:spLocks/>
            </p:cNvSpPr>
            <p:nvPr/>
          </p:nvSpPr>
          <p:spPr>
            <a:xfrm>
              <a:off x="2239577" y="838895"/>
              <a:ext cx="412023" cy="507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4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600" dirty="0"/>
                <a:t>1</a:t>
              </a:r>
            </a:p>
          </p:txBody>
        </p:sp>
      </p:grpSp>
      <p:sp>
        <p:nvSpPr>
          <p:cNvPr id="25" name="Google Shape;255;p36">
            <a:extLst>
              <a:ext uri="{FF2B5EF4-FFF2-40B4-BE49-F238E27FC236}">
                <a16:creationId xmlns:a16="http://schemas.microsoft.com/office/drawing/2014/main" id="{F7981EF0-1BD6-8897-8700-E02FF68DD58D}"/>
              </a:ext>
            </a:extLst>
          </p:cNvPr>
          <p:cNvSpPr txBox="1">
            <a:spLocks/>
          </p:cNvSpPr>
          <p:nvPr/>
        </p:nvSpPr>
        <p:spPr>
          <a:xfrm>
            <a:off x="3103461" y="2459144"/>
            <a:ext cx="412023" cy="50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2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8120243F-8137-389F-2C17-7E1D8D34BEED}"/>
              </a:ext>
            </a:extLst>
          </p:cNvPr>
          <p:cNvSpPr txBox="1">
            <a:spLocks/>
          </p:cNvSpPr>
          <p:nvPr/>
        </p:nvSpPr>
        <p:spPr>
          <a:xfrm>
            <a:off x="3750673" y="4057020"/>
            <a:ext cx="412023" cy="50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7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4" grpId="0" build="p"/>
      <p:bldP spid="255" grpId="0" build="p"/>
      <p:bldP spid="2" grpId="0"/>
      <p:bldP spid="9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4CEE3-DE1C-34CA-7065-54A8F8C1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15" y="-13195"/>
            <a:ext cx="9274229" cy="5259229"/>
          </a:xfrm>
          <a:prstGeom prst="rect">
            <a:avLst/>
          </a:prstGeom>
        </p:spPr>
      </p:pic>
      <p:pic>
        <p:nvPicPr>
          <p:cNvPr id="5126" name="Picture 6" descr="Business Suit Dog &amp; Cat Pet Costume - Pet Costume Center">
            <a:extLst>
              <a:ext uri="{FF2B5EF4-FFF2-40B4-BE49-F238E27FC236}">
                <a16:creationId xmlns:a16="http://schemas.microsoft.com/office/drawing/2014/main" id="{5F07E01B-2C92-C388-3CE4-FFEB334A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962" y="1782398"/>
            <a:ext cx="2377440" cy="34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usiness Suit Cat Costume - Pet Costume Center">
            <a:extLst>
              <a:ext uri="{FF2B5EF4-FFF2-40B4-BE49-F238E27FC236}">
                <a16:creationId xmlns:a16="http://schemas.microsoft.com/office/drawing/2014/main" id="{D5350894-18EE-1AAB-C157-8CA6C7C2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3" y="1238672"/>
            <a:ext cx="3551338" cy="388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4" name="Google Shape;304;p39"/>
          <p:cNvGrpSpPr/>
          <p:nvPr/>
        </p:nvGrpSpPr>
        <p:grpSpPr>
          <a:xfrm rot="1194796">
            <a:off x="7251658" y="478679"/>
            <a:ext cx="1795497" cy="1519985"/>
            <a:chOff x="2948475" y="1943850"/>
            <a:chExt cx="1472175" cy="1246275"/>
          </a:xfrm>
        </p:grpSpPr>
        <p:sp>
          <p:nvSpPr>
            <p:cNvPr id="305" name="Google Shape;305;p3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282487" y="104553"/>
            <a:ext cx="3518370" cy="9177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Background</a:t>
            </a:r>
            <a:endParaRPr sz="6000" dirty="0"/>
          </a:p>
        </p:txBody>
      </p:sp>
      <p:sp>
        <p:nvSpPr>
          <p:cNvPr id="312" name="Google Shape;312;p39"/>
          <p:cNvSpPr txBox="1">
            <a:spLocks noGrp="1"/>
          </p:cNvSpPr>
          <p:nvPr>
            <p:ph type="subTitle" idx="1"/>
          </p:nvPr>
        </p:nvSpPr>
        <p:spPr>
          <a:xfrm>
            <a:off x="2825822" y="1542259"/>
            <a:ext cx="2983433" cy="1378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Cloud-based photo storage &amp; organization site</a:t>
            </a:r>
            <a:endParaRPr sz="2000" dirty="0"/>
          </a:p>
        </p:txBody>
      </p:sp>
      <p:sp>
        <p:nvSpPr>
          <p:cNvPr id="15" name="Google Shape;310;p39">
            <a:extLst>
              <a:ext uri="{FF2B5EF4-FFF2-40B4-BE49-F238E27FC236}">
                <a16:creationId xmlns:a16="http://schemas.microsoft.com/office/drawing/2014/main" id="{AF7B6949-B94E-F44E-AEC7-4341542D979F}"/>
              </a:ext>
            </a:extLst>
          </p:cNvPr>
          <p:cNvSpPr txBox="1">
            <a:spLocks/>
          </p:cNvSpPr>
          <p:nvPr/>
        </p:nvSpPr>
        <p:spPr>
          <a:xfrm>
            <a:off x="3641776" y="801089"/>
            <a:ext cx="1958735" cy="83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sz="4800" dirty="0"/>
              <a:t>Client</a:t>
            </a:r>
          </a:p>
        </p:txBody>
      </p:sp>
      <p:sp>
        <p:nvSpPr>
          <p:cNvPr id="18" name="Google Shape;312;p39">
            <a:extLst>
              <a:ext uri="{FF2B5EF4-FFF2-40B4-BE49-F238E27FC236}">
                <a16:creationId xmlns:a16="http://schemas.microsoft.com/office/drawing/2014/main" id="{2C087CE9-596C-6041-A1D2-069BD97ED057}"/>
              </a:ext>
            </a:extLst>
          </p:cNvPr>
          <p:cNvSpPr txBox="1">
            <a:spLocks/>
          </p:cNvSpPr>
          <p:nvPr/>
        </p:nvSpPr>
        <p:spPr>
          <a:xfrm>
            <a:off x="2407402" y="3648182"/>
            <a:ext cx="3430878" cy="123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1800" dirty="0"/>
              <a:t>Popular subjects are miscategorized about 20% of the time</a:t>
            </a:r>
          </a:p>
        </p:txBody>
      </p:sp>
      <p:sp>
        <p:nvSpPr>
          <p:cNvPr id="19" name="Google Shape;310;p39">
            <a:extLst>
              <a:ext uri="{FF2B5EF4-FFF2-40B4-BE49-F238E27FC236}">
                <a16:creationId xmlns:a16="http://schemas.microsoft.com/office/drawing/2014/main" id="{4F3C7314-A5ED-A546-804A-A297806A2D71}"/>
              </a:ext>
            </a:extLst>
          </p:cNvPr>
          <p:cNvSpPr txBox="1">
            <a:spLocks/>
          </p:cNvSpPr>
          <p:nvPr/>
        </p:nvSpPr>
        <p:spPr>
          <a:xfrm>
            <a:off x="3365421" y="2670259"/>
            <a:ext cx="298343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sz="4800" dirty="0"/>
              <a:t>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p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9"/>
          <p:cNvGrpSpPr/>
          <p:nvPr/>
        </p:nvGrpSpPr>
        <p:grpSpPr>
          <a:xfrm rot="1194796">
            <a:off x="6385476" y="1570911"/>
            <a:ext cx="1795497" cy="1519987"/>
            <a:chOff x="2948475" y="1943850"/>
            <a:chExt cx="1472175" cy="1246277"/>
          </a:xfrm>
        </p:grpSpPr>
        <p:sp>
          <p:nvSpPr>
            <p:cNvPr id="305" name="Google Shape;305;p39"/>
            <p:cNvSpPr/>
            <p:nvPr/>
          </p:nvSpPr>
          <p:spPr>
            <a:xfrm>
              <a:off x="3213600" y="2453352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52343" flipH="1" flipV="1">
            <a:off x="236391" y="515744"/>
            <a:ext cx="2792652" cy="27889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>
            <a:spLocks noGrp="1"/>
          </p:cNvSpPr>
          <p:nvPr>
            <p:ph type="subTitle" idx="1"/>
          </p:nvPr>
        </p:nvSpPr>
        <p:spPr>
          <a:xfrm>
            <a:off x="4667292" y="397300"/>
            <a:ext cx="3657601" cy="1108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1. Decrease consumer frustration while searching or categorizing photos</a:t>
            </a:r>
          </a:p>
        </p:txBody>
      </p: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1520945" y="239301"/>
            <a:ext cx="2955765" cy="1474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Business Motivations</a:t>
            </a:r>
            <a:endParaRPr sz="5400" dirty="0"/>
          </a:p>
        </p:txBody>
      </p:sp>
      <p:sp>
        <p:nvSpPr>
          <p:cNvPr id="13" name="Google Shape;312;p39">
            <a:extLst>
              <a:ext uri="{FF2B5EF4-FFF2-40B4-BE49-F238E27FC236}">
                <a16:creationId xmlns:a16="http://schemas.microsoft.com/office/drawing/2014/main" id="{DC477A87-F50D-A845-9EA4-8EECE05C614A}"/>
              </a:ext>
            </a:extLst>
          </p:cNvPr>
          <p:cNvSpPr txBox="1">
            <a:spLocks/>
          </p:cNvSpPr>
          <p:nvPr/>
        </p:nvSpPr>
        <p:spPr>
          <a:xfrm>
            <a:off x="958118" y="3955730"/>
            <a:ext cx="5935396" cy="84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800" dirty="0"/>
              <a:t>Correctly identify whether a subject is a cat or dog in 95% of cases (up from 80%)</a:t>
            </a:r>
          </a:p>
        </p:txBody>
      </p:sp>
      <p:sp>
        <p:nvSpPr>
          <p:cNvPr id="14" name="Google Shape;310;p39">
            <a:extLst>
              <a:ext uri="{FF2B5EF4-FFF2-40B4-BE49-F238E27FC236}">
                <a16:creationId xmlns:a16="http://schemas.microsoft.com/office/drawing/2014/main" id="{48DAA6EF-D4B4-AF47-96D8-1E77E9FD13C7}"/>
              </a:ext>
            </a:extLst>
          </p:cNvPr>
          <p:cNvSpPr txBox="1">
            <a:spLocks/>
          </p:cNvSpPr>
          <p:nvPr/>
        </p:nvSpPr>
        <p:spPr>
          <a:xfrm>
            <a:off x="1635638" y="2822837"/>
            <a:ext cx="2016565" cy="11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r"/>
            <a:r>
              <a:rPr lang="en-US" sz="5400" dirty="0"/>
              <a:t>Goal</a:t>
            </a:r>
          </a:p>
        </p:txBody>
      </p:sp>
      <p:sp>
        <p:nvSpPr>
          <p:cNvPr id="15" name="Google Shape;312;p39">
            <a:extLst>
              <a:ext uri="{FF2B5EF4-FFF2-40B4-BE49-F238E27FC236}">
                <a16:creationId xmlns:a16="http://schemas.microsoft.com/office/drawing/2014/main" id="{37AB719D-5A7D-394B-B2C2-D8AE8D3758D8}"/>
              </a:ext>
            </a:extLst>
          </p:cNvPr>
          <p:cNvSpPr txBox="1">
            <a:spLocks/>
          </p:cNvSpPr>
          <p:nvPr/>
        </p:nvSpPr>
        <p:spPr>
          <a:xfrm>
            <a:off x="3332820" y="1730222"/>
            <a:ext cx="4923619" cy="82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2. Increase content accuracy for advertisers &amp; third party data collectors</a:t>
            </a:r>
          </a:p>
        </p:txBody>
      </p:sp>
      <p:pic>
        <p:nvPicPr>
          <p:cNvPr id="2" name="Picture 2" descr="Corgi Dog Sitting">
            <a:extLst>
              <a:ext uri="{FF2B5EF4-FFF2-40B4-BE49-F238E27FC236}">
                <a16:creationId xmlns:a16="http://schemas.microsoft.com/office/drawing/2014/main" id="{0343B5DD-9DE5-CEF7-3E73-0FF4D3A2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46" y="2832222"/>
            <a:ext cx="2193623" cy="219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p"/>
      <p:bldP spid="310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2"/>
          <p:cNvSpPr txBox="1">
            <a:spLocks noGrp="1"/>
          </p:cNvSpPr>
          <p:nvPr>
            <p:ph type="subTitle" idx="1"/>
          </p:nvPr>
        </p:nvSpPr>
        <p:spPr>
          <a:xfrm>
            <a:off x="4028817" y="2737992"/>
            <a:ext cx="4627418" cy="103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2000" dirty="0"/>
          </a:p>
          <a:p>
            <a:pPr marL="609600" lvl="1" indent="0">
              <a:spcBef>
                <a:spcPts val="0"/>
              </a:spcBef>
            </a:pPr>
            <a:r>
              <a:rPr lang="en-US" sz="2000" i="1" dirty="0"/>
              <a:t>25,000 labeled training photos of various qualities and sizes</a:t>
            </a:r>
          </a:p>
        </p:txBody>
      </p:sp>
      <p:sp>
        <p:nvSpPr>
          <p:cNvPr id="701" name="Google Shape;701;p62"/>
          <p:cNvSpPr txBox="1">
            <a:spLocks noGrp="1"/>
          </p:cNvSpPr>
          <p:nvPr>
            <p:ph type="title"/>
          </p:nvPr>
        </p:nvSpPr>
        <p:spPr>
          <a:xfrm>
            <a:off x="2484090" y="140188"/>
            <a:ext cx="1811428" cy="1040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74267-156D-8C4B-B704-6F2B7761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84" y="356105"/>
            <a:ext cx="3759201" cy="2527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12118-7014-404A-B6B5-70B27A1E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8" y="2571750"/>
            <a:ext cx="349250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700;p62">
            <a:extLst>
              <a:ext uri="{FF2B5EF4-FFF2-40B4-BE49-F238E27FC236}">
                <a16:creationId xmlns:a16="http://schemas.microsoft.com/office/drawing/2014/main" id="{B994FD8B-E362-B845-A6FA-A85E86B572B9}"/>
              </a:ext>
            </a:extLst>
          </p:cNvPr>
          <p:cNvSpPr txBox="1">
            <a:spLocks/>
          </p:cNvSpPr>
          <p:nvPr/>
        </p:nvSpPr>
        <p:spPr>
          <a:xfrm>
            <a:off x="684589" y="898594"/>
            <a:ext cx="3759202" cy="131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Kaggle’s </a:t>
            </a:r>
            <a:r>
              <a:rPr lang="en-US" sz="2000" i="1" u="sng" dirty="0">
                <a:hlinkClick r:id="rId5"/>
              </a:rPr>
              <a:t>Cats vs Dogs</a:t>
            </a:r>
            <a:r>
              <a:rPr lang="en-US" sz="2000" i="1" dirty="0"/>
              <a:t> dataset</a:t>
            </a:r>
            <a:endParaRPr lang="en-US" sz="2000" dirty="0"/>
          </a:p>
        </p:txBody>
      </p:sp>
      <p:sp>
        <p:nvSpPr>
          <p:cNvPr id="12" name="Google Shape;700;p62">
            <a:extLst>
              <a:ext uri="{FF2B5EF4-FFF2-40B4-BE49-F238E27FC236}">
                <a16:creationId xmlns:a16="http://schemas.microsoft.com/office/drawing/2014/main" id="{3DB21737-B033-634A-9EAB-816E7EB63B51}"/>
              </a:ext>
            </a:extLst>
          </p:cNvPr>
          <p:cNvSpPr txBox="1">
            <a:spLocks/>
          </p:cNvSpPr>
          <p:nvPr/>
        </p:nvSpPr>
        <p:spPr>
          <a:xfrm>
            <a:off x="4443791" y="3790415"/>
            <a:ext cx="4229946" cy="9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/>
            <a:endParaRPr lang="en-US" sz="2000" dirty="0"/>
          </a:p>
          <a:p>
            <a:pPr marL="609600" lvl="1" indent="0">
              <a:spcBef>
                <a:spcPts val="0"/>
              </a:spcBef>
            </a:pPr>
            <a:r>
              <a:rPr lang="en-US" sz="2000" i="1" dirty="0"/>
              <a:t>12,500 test photos.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03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 build="p"/>
      <p:bldP spid="701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D1E7-3444-1317-9B6D-16585BAD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353" y="233425"/>
            <a:ext cx="3788586" cy="658850"/>
          </a:xfrm>
        </p:spPr>
        <p:txBody>
          <a:bodyPr/>
          <a:lstStyle/>
          <a:p>
            <a:r>
              <a:rPr lang="en-US" dirty="0"/>
              <a:t>Tools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119B-18DB-9223-5E2A-E065C7D4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100" y="431263"/>
            <a:ext cx="3125910" cy="2870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BF01E7-D003-AA87-519C-71FFC17D34D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0591" y="878925"/>
            <a:ext cx="3334249" cy="1057163"/>
          </a:xfrm>
        </p:spPr>
        <p:txBody>
          <a:bodyPr/>
          <a:lstStyle/>
          <a:p>
            <a:r>
              <a:rPr lang="en-US" dirty="0"/>
              <a:t>This project would not have been possible without Google </a:t>
            </a:r>
            <a:r>
              <a:rPr lang="en-US" dirty="0" err="1"/>
              <a:t>Colaboratory</a:t>
            </a:r>
            <a:r>
              <a:rPr lang="en-US" dirty="0"/>
              <a:t> and its GPU capabilities.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CF47E2-2D0F-B4D0-4762-1ED209FD57C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5DCD2FB-47C1-32F2-8E5C-328C85B8BD8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78C01B-4C77-2C0B-7F91-609074D886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BE6213-BE4C-E776-DCA4-423E4452B50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A791100-9C88-4EAB-12BA-84CA79147F4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C48DF7-05AE-72EA-C288-48FC4D37130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2" name="Picture 10" descr="Autoencoders with Keras, TensorFlow, and Deep Learning - PyImageSearch">
            <a:extLst>
              <a:ext uri="{FF2B5EF4-FFF2-40B4-BE49-F238E27FC236}">
                <a16:creationId xmlns:a16="http://schemas.microsoft.com/office/drawing/2014/main" id="{1948295C-09C2-600F-3654-8E248D847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85" y="2085360"/>
            <a:ext cx="2314315" cy="1540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tplotlib Tutorial - javatpoint">
            <a:extLst>
              <a:ext uri="{FF2B5EF4-FFF2-40B4-BE49-F238E27FC236}">
                <a16:creationId xmlns:a16="http://schemas.microsoft.com/office/drawing/2014/main" id="{B55CCA66-EDA2-9BDC-B15F-852D8C2C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5" y="3852579"/>
            <a:ext cx="1007118" cy="10071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raphic Card PNG Transparent Images | PNG All">
            <a:extLst>
              <a:ext uri="{FF2B5EF4-FFF2-40B4-BE49-F238E27FC236}">
                <a16:creationId xmlns:a16="http://schemas.microsoft.com/office/drawing/2014/main" id="{08A94981-42A6-EC2E-7BEB-7782120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61" y="1395691"/>
            <a:ext cx="736041" cy="5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Graphic Card PNG Transparent Images | PNG All">
            <a:extLst>
              <a:ext uri="{FF2B5EF4-FFF2-40B4-BE49-F238E27FC236}">
                <a16:creationId xmlns:a16="http://schemas.microsoft.com/office/drawing/2014/main" id="{AE625BC6-8FA3-31F4-0B74-17FEE4A8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91" y="1330926"/>
            <a:ext cx="1174941" cy="8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umPy - Wikipedia">
            <a:extLst>
              <a:ext uri="{FF2B5EF4-FFF2-40B4-BE49-F238E27FC236}">
                <a16:creationId xmlns:a16="http://schemas.microsoft.com/office/drawing/2014/main" id="{BD0C8E2D-2A9C-3DE8-DE25-B597D15F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80" y="3805354"/>
            <a:ext cx="2460170" cy="11015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itHub - mwaskom/seaborn: Statistical data visualization in Python">
            <a:extLst>
              <a:ext uri="{FF2B5EF4-FFF2-40B4-BE49-F238E27FC236}">
                <a16:creationId xmlns:a16="http://schemas.microsoft.com/office/drawing/2014/main" id="{2395DE62-8AC3-ECFE-1A63-0BD8297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60" y="3822375"/>
            <a:ext cx="3571890" cy="10205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TensorFlow">
            <a:extLst>
              <a:ext uri="{FF2B5EF4-FFF2-40B4-BE49-F238E27FC236}">
                <a16:creationId xmlns:a16="http://schemas.microsoft.com/office/drawing/2014/main" id="{08B98155-2D7C-08EA-473B-40AB579A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0" y="2329047"/>
            <a:ext cx="5350941" cy="11966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5FEEF2-2C34-9C06-1C23-EE298152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664" y="356597"/>
            <a:ext cx="4879736" cy="1388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0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2FCB6CF-7554-BB53-FFB0-47AE9667564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B8A030-CD08-A310-5984-B00B5A49043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499C39-CC01-E800-4AA5-06A165EFA31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875145" y="4396302"/>
            <a:ext cx="2178900" cy="470700"/>
          </a:xfrm>
        </p:spPr>
        <p:txBody>
          <a:bodyPr/>
          <a:lstStyle/>
          <a:p>
            <a:r>
              <a:rPr lang="en-US" sz="3600" dirty="0"/>
              <a:t>Activation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B8B2BCE-68D8-CF1D-389C-A6154BD6FB6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578950" y="4515587"/>
            <a:ext cx="3465600" cy="393300"/>
          </a:xfrm>
        </p:spPr>
        <p:txBody>
          <a:bodyPr/>
          <a:lstStyle/>
          <a:p>
            <a:r>
              <a:rPr lang="en-US" sz="1800" dirty="0" err="1"/>
              <a:t>Relu</a:t>
            </a:r>
            <a:r>
              <a:rPr lang="en-US" sz="1800" dirty="0"/>
              <a:t>, </a:t>
            </a:r>
            <a:r>
              <a:rPr lang="en-US" sz="1800" dirty="0" err="1"/>
              <a:t>softmax</a:t>
            </a:r>
            <a:endParaRPr lang="en-US" sz="18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38037E3-7CFF-1557-D605-033094768AE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63162" y="4365911"/>
            <a:ext cx="2178900" cy="470700"/>
          </a:xfrm>
        </p:spPr>
        <p:txBody>
          <a:bodyPr/>
          <a:lstStyle/>
          <a:p>
            <a:r>
              <a:rPr lang="en-US" sz="3600" dirty="0"/>
              <a:t>Optimizer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AB727AC-7E86-F6BC-F7E0-79E4AE5033F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702950" y="4473702"/>
            <a:ext cx="3465600" cy="393300"/>
          </a:xfrm>
        </p:spPr>
        <p:txBody>
          <a:bodyPr/>
          <a:lstStyle/>
          <a:p>
            <a:r>
              <a:rPr lang="en-US" sz="1800" dirty="0" err="1"/>
              <a:t>rmsprop</a:t>
            </a:r>
            <a:endParaRPr lang="en-US" sz="1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2EFD94-3118-1C73-7CE9-8BF45EBFC58C}"/>
              </a:ext>
            </a:extLst>
          </p:cNvPr>
          <p:cNvSpPr txBox="1">
            <a:spLocks/>
          </p:cNvSpPr>
          <p:nvPr/>
        </p:nvSpPr>
        <p:spPr>
          <a:xfrm>
            <a:off x="643514" y="-40287"/>
            <a:ext cx="8140066" cy="10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Katibeh"/>
              <a:buNone/>
              <a:defRPr sz="60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dirty="0"/>
              <a:t>Deep Learning on Training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9EA4CF-723E-AE6E-E9A9-4DF06C83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5" y="951756"/>
            <a:ext cx="7676805" cy="32182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D9AB71-4725-32B0-3AAF-07276F4D3C34}"/>
              </a:ext>
            </a:extLst>
          </p:cNvPr>
          <p:cNvSpPr/>
          <p:nvPr/>
        </p:nvSpPr>
        <p:spPr>
          <a:xfrm>
            <a:off x="5063162" y="4373399"/>
            <a:ext cx="3358738" cy="659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3EA80E-577E-7A75-9CDE-1E1113596C95}"/>
              </a:ext>
            </a:extLst>
          </p:cNvPr>
          <p:cNvSpPr/>
          <p:nvPr/>
        </p:nvSpPr>
        <p:spPr>
          <a:xfrm>
            <a:off x="875145" y="4373400"/>
            <a:ext cx="3756031" cy="659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  <p:bldP spid="13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6912-650F-3906-C57F-6DE9B0CA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02" y="268850"/>
            <a:ext cx="8440993" cy="998506"/>
          </a:xfrm>
        </p:spPr>
        <p:txBody>
          <a:bodyPr/>
          <a:lstStyle/>
          <a:p>
            <a:r>
              <a:rPr lang="en-US" dirty="0"/>
              <a:t>Inception Model Variants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38EC98-6733-DD7E-282C-F986538281D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6FC960-92D7-1A72-A224-9DF05823B3A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16A1BD-0AB4-D7C0-1DD8-273FAF9513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F9CE42C-1E19-04A3-F163-3CFA5AFC7646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1643051-64BC-427D-0961-CD1E3607E17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DDC550A-E797-D9E2-A13B-1265B2DF0A49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78BC7-7F11-750E-57F0-AFD2942D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7" y="1405072"/>
            <a:ext cx="8294370" cy="32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0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5EB0-D1DC-8470-9D0D-8755E9E7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88" y="312628"/>
            <a:ext cx="2867090" cy="1572910"/>
          </a:xfrm>
        </p:spPr>
        <p:txBody>
          <a:bodyPr/>
          <a:lstStyle/>
          <a:p>
            <a:r>
              <a:rPr lang="en-US" sz="5400" dirty="0"/>
              <a:t>Final Model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8FB63-A877-2E3E-5F37-A0AD2757F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646" y="2012900"/>
            <a:ext cx="2467304" cy="1111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83EE53-EAEF-3ADD-1134-3220217AD35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3DB189-936C-3F18-3235-56EB0D1DB3B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8F7CE2-9052-0602-9DCE-9EE520240A5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B370C85-9F44-42F4-482E-1A9C63355BD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BCA473-69BC-23D5-9AF0-A40155A150ED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5F1C2BC-CAFC-D57C-0FFE-560C36955FD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3885461-5C29-1A6C-BFD1-360DC942E49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4ADE7-FA3B-4E6A-9A24-164E8B74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1" y="488461"/>
            <a:ext cx="4986822" cy="4064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BE00F6-69CC-C84E-8815-823FCADC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7" y="1885538"/>
            <a:ext cx="2463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5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D1E7-3444-1317-9B6D-16585BAD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61" y="69444"/>
            <a:ext cx="5378789" cy="1234169"/>
          </a:xfrm>
        </p:spPr>
        <p:txBody>
          <a:bodyPr/>
          <a:lstStyle/>
          <a:p>
            <a:r>
              <a:rPr lang="en-US" dirty="0"/>
              <a:t>Epoch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119B-18DB-9223-5E2A-E065C7D4B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BF01E7-D003-AA87-519C-71FFC17D34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CF47E2-2D0F-B4D0-4762-1ED209FD57C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5DCD2FB-47C1-32F2-8E5C-328C85B8BD8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78C01B-4C77-2C0B-7F91-609074D886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BE6213-BE4C-E776-DCA4-423E4452B50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A791100-9C88-4EAB-12BA-84CA79147F4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C48DF7-05AE-72EA-C288-48FC4D37130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A2C1DD-FB69-CAA6-6C10-CEE3ACF6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4" y="1127116"/>
            <a:ext cx="7281158" cy="3624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3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theme/theme1.xml><?xml version="1.0" encoding="utf-8"?>
<a:theme xmlns:a="http://schemas.openxmlformats.org/drawingml/2006/main" name="Cute Cats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E9E6E4"/>
      </a:accent1>
      <a:accent2>
        <a:srgbClr val="D0C2BA"/>
      </a:accent2>
      <a:accent3>
        <a:srgbClr val="B0A59F"/>
      </a:accent3>
      <a:accent4>
        <a:srgbClr val="604A40"/>
      </a:accent4>
      <a:accent5>
        <a:srgbClr val="FDC695"/>
      </a:accent5>
      <a:accent6>
        <a:srgbClr val="C07E5A"/>
      </a:accent6>
      <a:hlink>
        <a:srgbClr val="3C37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6903</TotalTime>
  <Words>422</Words>
  <Application>Microsoft Macintosh PowerPoint</Application>
  <PresentationFormat>On-screen Show (16:9)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Katibeh</vt:lpstr>
      <vt:lpstr>Roboto</vt:lpstr>
      <vt:lpstr>Arial</vt:lpstr>
      <vt:lpstr>Cute Cats by Slidesgo</vt:lpstr>
      <vt:lpstr>Cat or Dog Classification</vt:lpstr>
      <vt:lpstr>Background</vt:lpstr>
      <vt:lpstr>Business Motivations</vt:lpstr>
      <vt:lpstr>Data</vt:lpstr>
      <vt:lpstr>Tools </vt:lpstr>
      <vt:lpstr>PowerPoint Presentation</vt:lpstr>
      <vt:lpstr>Inception Model Variants</vt:lpstr>
      <vt:lpstr>Final Model Results</vt:lpstr>
      <vt:lpstr>Epoch Journey</vt:lpstr>
      <vt:lpstr>misCATegorizations</vt:lpstr>
      <vt:lpstr>Applying the model to personal pictures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</dc:title>
  <cp:lastModifiedBy>Francesca Piccorelli</cp:lastModifiedBy>
  <cp:revision>35</cp:revision>
  <dcterms:modified xsi:type="dcterms:W3CDTF">2022-08-11T00:56:43Z</dcterms:modified>
</cp:coreProperties>
</file>